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39" r:id="rId2"/>
    <p:sldId id="340" r:id="rId3"/>
    <p:sldId id="341" r:id="rId4"/>
    <p:sldId id="342" r:id="rId5"/>
    <p:sldId id="343" r:id="rId6"/>
    <p:sldId id="281" r:id="rId7"/>
    <p:sldId id="287" r:id="rId8"/>
    <p:sldId id="288" r:id="rId9"/>
    <p:sldId id="289" r:id="rId10"/>
    <p:sldId id="290" r:id="rId11"/>
    <p:sldId id="292" r:id="rId12"/>
    <p:sldId id="328" r:id="rId13"/>
    <p:sldId id="325" r:id="rId14"/>
    <p:sldId id="327" r:id="rId15"/>
    <p:sldId id="298" r:id="rId16"/>
    <p:sldId id="299" r:id="rId17"/>
    <p:sldId id="297" r:id="rId18"/>
    <p:sldId id="329" r:id="rId19"/>
    <p:sldId id="279" r:id="rId20"/>
    <p:sldId id="561" r:id="rId21"/>
    <p:sldId id="552" r:id="rId22"/>
    <p:sldId id="465" r:id="rId23"/>
    <p:sldId id="461" r:id="rId24"/>
    <p:sldId id="396" r:id="rId25"/>
    <p:sldId id="555" r:id="rId26"/>
    <p:sldId id="556" r:id="rId27"/>
    <p:sldId id="490" r:id="rId28"/>
    <p:sldId id="548" r:id="rId29"/>
    <p:sldId id="549" r:id="rId30"/>
    <p:sldId id="557" r:id="rId31"/>
    <p:sldId id="551" r:id="rId32"/>
    <p:sldId id="547" r:id="rId33"/>
    <p:sldId id="559" r:id="rId34"/>
    <p:sldId id="563" r:id="rId35"/>
    <p:sldId id="352" r:id="rId36"/>
    <p:sldId id="522" r:id="rId37"/>
    <p:sldId id="575" r:id="rId38"/>
    <p:sldId id="410" r:id="rId39"/>
    <p:sldId id="576" r:id="rId40"/>
    <p:sldId id="56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30E2E-7B20-4B1D-B2F5-CF6A78A780B2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F8F8-CF41-4B88-B6D8-F0C8881F3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7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F8F8-CF41-4B88-B6D8-F0C8881F36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B08F6E1B-8022-4C0E-B6F5-93900A762D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A5BE44-0657-4EC7-A135-633E4E8F2E84}" type="slidenum">
              <a:rPr lang="vi-VN" altLang="vi-VN"/>
              <a:pPr>
                <a:spcBef>
                  <a:spcPct val="0"/>
                </a:spcBef>
              </a:pPr>
              <a:t>24</a:t>
            </a:fld>
            <a:endParaRPr lang="vi-VN" altLang="vi-VN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8BEDB2E-FFB7-4416-A11C-6C37E741BF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8177C3B-813C-4DC5-9AC9-2DC971964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C728E21E-A674-41D6-B800-CE79263834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D1E4E7-CE53-4CEB-8CBF-40433B4664B4}" type="slidenum">
              <a:rPr lang="vi-VN" altLang="vi-VN"/>
              <a:pPr>
                <a:spcBef>
                  <a:spcPct val="0"/>
                </a:spcBef>
              </a:pPr>
              <a:t>27</a:t>
            </a:fld>
            <a:endParaRPr lang="vi-VN" altLang="vi-VN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E613240-35D8-4CED-B5FA-FDF9C270DE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9C0F5F2-C8AC-4249-8677-57C026F54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380C5AAD-3218-46C4-BD6F-0207977B2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DA2A24-FD01-4164-B6A7-97486C8C9793}" type="slidenum">
              <a:rPr lang="vi-VN" altLang="vi-VN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BE134BB-D214-4E98-A6F5-DFB3FFA3BB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08F22D67-ADCC-4019-9AA6-41A8444D4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187B071-86B1-42AA-9A00-1EEB24DD0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238E6A-1C14-4056-B264-2E12F0C642D2}" type="slidenum">
              <a:rPr lang="vi-VN" altLang="vi-VN"/>
              <a:pPr>
                <a:spcBef>
                  <a:spcPct val="0"/>
                </a:spcBef>
              </a:pPr>
              <a:t>35</a:t>
            </a:fld>
            <a:endParaRPr lang="vi-VN" altLang="vi-VN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EA2AE8F-A2A9-465E-9B8C-3C29DC215E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ED57CFF6-EF58-4FD1-A651-DCE5A4FCA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6BF02A32-C660-4D33-9FB1-9AF60D6D7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345ECD-196F-429E-B309-A2B04544901A}" type="slidenum">
              <a:rPr lang="vi-VN" altLang="vi-VN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36</a:t>
            </a:fld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B06CF8DC-63E4-4B7E-8319-A8FFCE9E6E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5C0FEC94-2ABD-4EC3-8199-F06F2A4DA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13FBC8CD-5E18-4700-9C79-2F06AE27C2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7A88206-2888-484E-A142-99CDA67C8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A2CF340-D305-4EDD-B058-BA4E49928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4CF2E8-8D65-44FC-B191-627C678A5234}" type="slidenum">
              <a:rPr lang="vi-VN" altLang="vi-VN"/>
              <a:pPr>
                <a:spcBef>
                  <a:spcPct val="0"/>
                </a:spcBef>
              </a:pPr>
              <a:t>38</a:t>
            </a:fld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EC68-C0BB-4717-8C22-3A8DFA887070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5D50-F97C-42AF-B539-40459BD6B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EC68-C0BB-4717-8C22-3A8DFA887070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5D50-F97C-42AF-B539-40459BD6B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EC68-C0BB-4717-8C22-3A8DFA887070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5D50-F97C-42AF-B539-40459BD6B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6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647A5-374B-4B0D-B8B3-45ABFE5D8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6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EC68-C0BB-4717-8C22-3A8DFA887070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5D50-F97C-42AF-B539-40459BD6B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7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EC68-C0BB-4717-8C22-3A8DFA887070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5D50-F97C-42AF-B539-40459BD6B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0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EC68-C0BB-4717-8C22-3A8DFA887070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5D50-F97C-42AF-B539-40459BD6B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2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EC68-C0BB-4717-8C22-3A8DFA887070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5D50-F97C-42AF-B539-40459BD6B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9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EC68-C0BB-4717-8C22-3A8DFA887070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5D50-F97C-42AF-B539-40459BD6B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1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EC68-C0BB-4717-8C22-3A8DFA887070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5D50-F97C-42AF-B539-40459BD6B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5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EC68-C0BB-4717-8C22-3A8DFA887070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5D50-F97C-42AF-B539-40459BD6B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1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EC68-C0BB-4717-8C22-3A8DFA887070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5D50-F97C-42AF-B539-40459BD6B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EC68-C0BB-4717-8C22-3A8DFA887070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D5D50-F97C-42AF-B539-40459BD6B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file:///D:\NGUYENTRAI\NGUYENTRAI-2014-2015\GIAOAN-GDCD-14-15\KHOI9\GIAOAN-K9-HKI\BAI9-K9\MAIANH_TO1_9.14\GS.TS+%20L&#234;%20Th&#7871;%20Trung%20H&#7897;i%20th&#7843;o%20khoa%20h&#7885;c%20Ch&#7849;n%20tr&#7883;%20b&#234;nh%20b&#7857;ng%20Y%20h&#7885;c%20b&#7893;%20sung%204-4-2008.mp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27" y="3473"/>
            <a:ext cx="8229600" cy="1143000"/>
          </a:xfrm>
        </p:spPr>
        <p:txBody>
          <a:bodyPr>
            <a:noAutofit/>
          </a:bodyPr>
          <a:lstStyle/>
          <a:p>
            <a:r>
              <a:rPr lang="en-GB" altLang="en-US" sz="3200" b="1" i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r>
              <a:rPr lang="en-GB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GB" altLang="en-US" sz="3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“HỌC TẬP, LÀM VIỆC </a:t>
            </a:r>
            <a:br>
              <a:rPr lang="en-GB" altLang="en-US" sz="3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3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SÁNG TẠO, HIỆU QUẢ”</a:t>
            </a: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827584" y="980728"/>
            <a:ext cx="8100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40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4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GB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GB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ĐỘNG, SÁNG TẠO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76562"/>
            <a:ext cx="8019559" cy="43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748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mageviewaspx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3350"/>
            <a:ext cx="6019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76200" y="3657600"/>
            <a:ext cx="8915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 err="1"/>
              <a:t>Ba</a:t>
            </a:r>
            <a:r>
              <a:rPr lang="en-US" sz="3200" b="1" dirty="0"/>
              <a:t> </a:t>
            </a:r>
            <a:r>
              <a:rPr lang="en-US" sz="3200" b="1" dirty="0" err="1"/>
              <a:t>sinh</a:t>
            </a:r>
            <a:r>
              <a:rPr lang="en-US" sz="3200" b="1" dirty="0"/>
              <a:t> </a:t>
            </a:r>
            <a:r>
              <a:rPr lang="en-US" sz="3200" b="1" dirty="0" err="1"/>
              <a:t>viên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MPQ (</a:t>
            </a:r>
            <a:r>
              <a:rPr lang="en-US" sz="3200" b="1" dirty="0" err="1"/>
              <a:t>Mạnh</a:t>
            </a:r>
            <a:r>
              <a:rPr lang="en-US" sz="3200" b="1" dirty="0"/>
              <a:t> - </a:t>
            </a:r>
            <a:r>
              <a:rPr lang="en-US" sz="3200" b="1" dirty="0" err="1"/>
              <a:t>Phú</a:t>
            </a:r>
            <a:r>
              <a:rPr lang="en-US" sz="3200" b="1" dirty="0"/>
              <a:t> - </a:t>
            </a:r>
            <a:r>
              <a:rPr lang="en-US" sz="3200" b="1" dirty="0" err="1"/>
              <a:t>Quân</a:t>
            </a:r>
            <a:r>
              <a:rPr lang="en-US" sz="3200" b="1" dirty="0"/>
              <a:t>)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sáng</a:t>
            </a:r>
            <a:r>
              <a:rPr lang="en-US" sz="3200" b="1" dirty="0"/>
              <a:t> </a:t>
            </a:r>
            <a:r>
              <a:rPr lang="en-US" sz="3200" b="1" dirty="0" err="1"/>
              <a:t>tạo</a:t>
            </a:r>
            <a:r>
              <a:rPr lang="en-US" sz="3200" b="1" dirty="0"/>
              <a:t> </a:t>
            </a:r>
            <a:r>
              <a:rPr lang="en-US" sz="3200" b="1" dirty="0" err="1"/>
              <a:t>nên</a:t>
            </a:r>
            <a:r>
              <a:rPr lang="en-US" sz="3200" b="1" dirty="0"/>
              <a:t> </a:t>
            </a:r>
            <a:r>
              <a:rPr lang="en-US" sz="3200" b="1" dirty="0" err="1"/>
              <a:t>chiếc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đồng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hồ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báo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thức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thông</a:t>
            </a:r>
            <a:r>
              <a:rPr lang="en-US" sz="3200" b="1" dirty="0">
                <a:solidFill>
                  <a:srgbClr val="0000FF"/>
                </a:solidFill>
              </a:rPr>
              <a:t> minh: </a:t>
            </a:r>
            <a:r>
              <a:rPr lang="en-US" sz="3200" b="1" dirty="0" err="1">
                <a:solidFill>
                  <a:srgbClr val="0000FF"/>
                </a:solidFill>
              </a:rPr>
              <a:t>Gọi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phải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dậy</a:t>
            </a:r>
            <a:r>
              <a:rPr lang="en-US" sz="3200" b="1" dirty="0">
                <a:solidFill>
                  <a:srgbClr val="0000FF"/>
                </a:solidFill>
              </a:rPr>
              <a:t>!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đoạt</a:t>
            </a:r>
            <a:r>
              <a:rPr lang="en-US" sz="3200" b="1" dirty="0"/>
              <a:t> </a:t>
            </a:r>
            <a:r>
              <a:rPr lang="en-US" sz="3200" b="1" dirty="0" err="1"/>
              <a:t>giải</a:t>
            </a:r>
            <a:r>
              <a:rPr lang="en-US" sz="3200" b="1" dirty="0"/>
              <a:t> </a:t>
            </a:r>
            <a:r>
              <a:rPr lang="en-US" sz="3200" b="1" dirty="0" err="1"/>
              <a:t>nhất</a:t>
            </a:r>
            <a:r>
              <a:rPr lang="en-US" sz="3200" b="1" dirty="0"/>
              <a:t> </a:t>
            </a:r>
            <a:r>
              <a:rPr lang="en-US" sz="3200" b="1" dirty="0" err="1"/>
              <a:t>phần</a:t>
            </a:r>
            <a:r>
              <a:rPr lang="en-US" sz="3200" b="1" dirty="0"/>
              <a:t> </a:t>
            </a:r>
            <a:r>
              <a:rPr lang="en-US" sz="3200" b="1" dirty="0" err="1"/>
              <a:t>thi</a:t>
            </a:r>
            <a:r>
              <a:rPr lang="en-US" sz="3200" b="1" dirty="0"/>
              <a:t> </a:t>
            </a:r>
            <a:r>
              <a:rPr lang="en-US" sz="3200" b="1" dirty="0" err="1"/>
              <a:t>sản</a:t>
            </a:r>
            <a:r>
              <a:rPr lang="en-US" sz="3200" b="1" dirty="0"/>
              <a:t> </a:t>
            </a:r>
            <a:r>
              <a:rPr lang="en-US" sz="3200" b="1" dirty="0" err="1"/>
              <a:t>phẩm</a:t>
            </a:r>
            <a:r>
              <a:rPr lang="en-US" sz="3200" b="1" dirty="0"/>
              <a:t> (</a:t>
            </a:r>
            <a:r>
              <a:rPr lang="en-US" sz="3200" b="1" dirty="0" err="1"/>
              <a:t>độ</a:t>
            </a:r>
            <a:r>
              <a:rPr lang="en-US" sz="3200" b="1" dirty="0"/>
              <a:t> </a:t>
            </a:r>
            <a:r>
              <a:rPr lang="en-US" sz="3200" b="1" dirty="0" err="1"/>
              <a:t>tuổi</a:t>
            </a:r>
            <a:r>
              <a:rPr lang="en-US" sz="3200" b="1" dirty="0"/>
              <a:t> 20-30)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cuộc</a:t>
            </a:r>
            <a:r>
              <a:rPr lang="en-US" sz="3200" b="1" dirty="0"/>
              <a:t> </a:t>
            </a:r>
            <a:r>
              <a:rPr lang="en-US" sz="3200" b="1" dirty="0" err="1"/>
              <a:t>thi</a:t>
            </a:r>
            <a:r>
              <a:rPr lang="en-US" sz="3200" b="1" dirty="0"/>
              <a:t> </a:t>
            </a:r>
            <a:r>
              <a:rPr lang="en-US" sz="3200" b="1" dirty="0" err="1"/>
              <a:t>Sáng</a:t>
            </a:r>
            <a:r>
              <a:rPr lang="en-US" sz="3200" b="1" dirty="0"/>
              <a:t> </a:t>
            </a:r>
            <a:r>
              <a:rPr lang="en-US" sz="3200" b="1" dirty="0" err="1"/>
              <a:t>tạo</a:t>
            </a:r>
            <a:r>
              <a:rPr lang="en-US" sz="3200" b="1" dirty="0"/>
              <a:t> </a:t>
            </a:r>
            <a:r>
              <a:rPr lang="en-US" sz="3200" b="1" dirty="0" err="1"/>
              <a:t>trẻ</a:t>
            </a:r>
            <a:r>
              <a:rPr lang="en-US" sz="3200" b="1" dirty="0"/>
              <a:t> </a:t>
            </a:r>
            <a:r>
              <a:rPr lang="en-US" sz="3200" b="1" dirty="0" err="1"/>
              <a:t>dành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thanh</a:t>
            </a:r>
            <a:r>
              <a:rPr lang="en-US" sz="3200" b="1" dirty="0"/>
              <a:t> </a:t>
            </a:r>
            <a:r>
              <a:rPr lang="en-US" sz="3200" b="1" dirty="0" err="1"/>
              <a:t>thiếu</a:t>
            </a:r>
            <a:r>
              <a:rPr lang="en-US" sz="3200" b="1" dirty="0"/>
              <a:t> </a:t>
            </a:r>
            <a:r>
              <a:rPr lang="en-US" sz="3200" b="1" dirty="0" err="1"/>
              <a:t>nhi</a:t>
            </a:r>
            <a:r>
              <a:rPr lang="en-US" sz="3200" b="1" dirty="0"/>
              <a:t> TP.HCM </a:t>
            </a:r>
            <a:r>
              <a:rPr lang="en-US" sz="3200" b="1" dirty="0" err="1"/>
              <a:t>năm</a:t>
            </a:r>
            <a:r>
              <a:rPr lang="en-US" sz="3200" b="1" dirty="0"/>
              <a:t> 2012.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a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-53975" y="3500438"/>
            <a:ext cx="92138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3600" b="1" dirty="0" err="1"/>
              <a:t>Còn</a:t>
            </a:r>
            <a:r>
              <a:rPr lang="en-US" sz="3600" b="1" dirty="0"/>
              <a:t> </a:t>
            </a:r>
            <a:r>
              <a:rPr lang="en-US" sz="3600" b="1" dirty="0" err="1"/>
              <a:t>đây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sản</a:t>
            </a:r>
            <a:r>
              <a:rPr lang="en-US" sz="3600" b="1" dirty="0"/>
              <a:t> </a:t>
            </a:r>
            <a:r>
              <a:rPr lang="en-US" sz="3600" b="1" dirty="0" err="1"/>
              <a:t>phẩm</a:t>
            </a:r>
            <a:r>
              <a:rPr lang="en-US" sz="3600" b="1" dirty="0"/>
              <a:t> </a:t>
            </a:r>
            <a:r>
              <a:rPr lang="en-US" sz="3600" b="1" dirty="0" err="1"/>
              <a:t>đạt</a:t>
            </a:r>
            <a:r>
              <a:rPr lang="en-US" sz="3600" b="1" dirty="0"/>
              <a:t> </a:t>
            </a:r>
            <a:r>
              <a:rPr lang="en-US" sz="3600" b="1" dirty="0" err="1"/>
              <a:t>giải</a:t>
            </a:r>
            <a:r>
              <a:rPr lang="en-US" sz="3600" b="1" dirty="0"/>
              <a:t> </a:t>
            </a:r>
            <a:r>
              <a:rPr lang="en-US" sz="3600" b="1" dirty="0" err="1"/>
              <a:t>nhì</a:t>
            </a:r>
            <a:r>
              <a:rPr lang="en-US" sz="3600" b="1" dirty="0"/>
              <a:t> </a:t>
            </a:r>
          </a:p>
          <a:p>
            <a:pPr algn="ctr"/>
            <a:r>
              <a:rPr lang="en-US" sz="3600" b="1" dirty="0"/>
              <a:t>do Mai </a:t>
            </a:r>
            <a:r>
              <a:rPr lang="en-US" sz="3600" b="1" dirty="0" err="1"/>
              <a:t>Thanh</a:t>
            </a:r>
            <a:r>
              <a:rPr lang="en-US" sz="3600" b="1" dirty="0"/>
              <a:t> </a:t>
            </a:r>
            <a:r>
              <a:rPr lang="en-US" sz="3600" b="1" dirty="0" err="1"/>
              <a:t>Tín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Nguyễn</a:t>
            </a:r>
            <a:r>
              <a:rPr lang="en-US" sz="3600" b="1" dirty="0"/>
              <a:t> </a:t>
            </a:r>
            <a:r>
              <a:rPr lang="en-US" sz="3600" b="1" dirty="0" err="1"/>
              <a:t>Tiến</a:t>
            </a:r>
            <a:r>
              <a:rPr lang="en-US" sz="3600" b="1" dirty="0"/>
              <a:t> </a:t>
            </a:r>
            <a:r>
              <a:rPr lang="en-US" sz="3600" b="1" dirty="0" err="1"/>
              <a:t>Trung</a:t>
            </a:r>
            <a:r>
              <a:rPr lang="en-US" sz="3600" b="1" dirty="0"/>
              <a:t>, </a:t>
            </a:r>
          </a:p>
          <a:p>
            <a:pPr algn="ctr"/>
            <a:r>
              <a:rPr lang="en-US" sz="3600" b="1" dirty="0" err="1"/>
              <a:t>sinh</a:t>
            </a:r>
            <a:r>
              <a:rPr lang="en-US" sz="3600" b="1" dirty="0"/>
              <a:t> </a:t>
            </a:r>
            <a:r>
              <a:rPr lang="en-US" sz="3600" b="1" dirty="0" err="1"/>
              <a:t>viên</a:t>
            </a:r>
            <a:r>
              <a:rPr lang="en-US" sz="3600" b="1" dirty="0"/>
              <a:t> </a:t>
            </a:r>
            <a:r>
              <a:rPr lang="en-US" sz="3600" b="1" dirty="0" err="1"/>
              <a:t>Khoa</a:t>
            </a:r>
            <a:r>
              <a:rPr lang="en-US" sz="3600" b="1" dirty="0"/>
              <a:t> </a:t>
            </a:r>
            <a:r>
              <a:rPr lang="en-US" sz="3600" b="1" dirty="0" err="1"/>
              <a:t>Điện</a:t>
            </a:r>
            <a:r>
              <a:rPr lang="en-US" sz="3600" b="1" dirty="0"/>
              <a:t> </a:t>
            </a:r>
            <a:r>
              <a:rPr lang="en-US" sz="3600" b="1" dirty="0" err="1"/>
              <a:t>tử</a:t>
            </a:r>
            <a:r>
              <a:rPr lang="en-US" sz="3600" b="1" dirty="0"/>
              <a:t> </a:t>
            </a:r>
            <a:r>
              <a:rPr lang="en-US" sz="3600" b="1" dirty="0" err="1"/>
              <a:t>viễn</a:t>
            </a:r>
            <a:r>
              <a:rPr lang="en-US" sz="3600" b="1" dirty="0"/>
              <a:t> </a:t>
            </a:r>
            <a:r>
              <a:rPr lang="en-US" sz="3600" b="1" dirty="0" err="1"/>
              <a:t>thông</a:t>
            </a:r>
            <a:r>
              <a:rPr lang="en-US" sz="3600" b="1" dirty="0"/>
              <a:t> - ĐH </a:t>
            </a:r>
          </a:p>
          <a:p>
            <a:pPr algn="ctr"/>
            <a:r>
              <a:rPr lang="en-US" sz="3600" b="1" dirty="0" err="1"/>
              <a:t>Khoa</a:t>
            </a:r>
            <a:r>
              <a:rPr lang="en-US" sz="3600" b="1" dirty="0"/>
              <a:t> </a:t>
            </a:r>
            <a:r>
              <a:rPr lang="en-US" sz="3600" b="1" dirty="0" err="1"/>
              <a:t>học</a:t>
            </a:r>
            <a:r>
              <a:rPr lang="en-US" sz="3600" b="1" dirty="0"/>
              <a:t> </a:t>
            </a:r>
            <a:r>
              <a:rPr lang="en-US" sz="3600" b="1" dirty="0" err="1"/>
              <a:t>Tự</a:t>
            </a:r>
            <a:r>
              <a:rPr lang="en-US" sz="3600" b="1" dirty="0"/>
              <a:t> </a:t>
            </a:r>
            <a:r>
              <a:rPr lang="en-US" sz="3600" b="1" dirty="0" err="1"/>
              <a:t>nhiên</a:t>
            </a:r>
            <a:r>
              <a:rPr lang="en-US" sz="3600" b="1" dirty="0"/>
              <a:t> TP.HCM </a:t>
            </a:r>
            <a:r>
              <a:rPr lang="en-US" sz="3600" b="1" dirty="0" err="1"/>
              <a:t>sáng</a:t>
            </a:r>
            <a:r>
              <a:rPr lang="en-US" sz="3600" b="1" dirty="0"/>
              <a:t> </a:t>
            </a:r>
            <a:r>
              <a:rPr lang="en-US" sz="3600" b="1" dirty="0" err="1"/>
              <a:t>tạo</a:t>
            </a:r>
            <a:r>
              <a:rPr lang="en-US" sz="3600" b="1" dirty="0"/>
              <a:t>: </a:t>
            </a:r>
            <a:r>
              <a:rPr lang="en-US" sz="3600" b="1" dirty="0" err="1">
                <a:solidFill>
                  <a:srgbClr val="0000FF"/>
                </a:solidFill>
              </a:rPr>
              <a:t>Thiết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bị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</a:rPr>
              <a:t>phòng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ngừa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cận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thị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sử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dụng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cảm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biến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siêu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âm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  <a:r>
              <a:rPr lang="en-US" sz="3600" b="1" dirty="0"/>
              <a:t> </a:t>
            </a:r>
          </a:p>
        </p:txBody>
      </p:sp>
      <p:pic>
        <p:nvPicPr>
          <p:cNvPr id="71684" name="Picture 4" descr="ca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vi.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1406" y="2643183"/>
          <a:ext cx="9001156" cy="4195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5008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Dám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Dám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né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tránh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519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3438" y="5568751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5500702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ohanews2.vcmedia.vn/lwjwwxhjxts4uzjujh4rleabc0nk1y/Images/2012/12/cong-nghe-quay-cop-soha.vn-7-59c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681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1106.photobucket.com/albums/h374/huutho444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817" y="1"/>
            <a:ext cx="475718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ohanews2.vcmedia.vn/k:2014/thatscunningdvdripavi0-07-06000009-1401696667007/chep-bai-len-dui-giau-phao-thi-trong-nguc-a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3200401"/>
            <a:ext cx="4383188" cy="365759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.f29.img.vnecdn.net/2015/06/18/120928HDSV06-d6ab9-6959-14345973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229430"/>
            <a:ext cx="4762500" cy="362857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ohanews2.vcmedia.vn/lwjwwxhjxts4uzjujh4rleabc0nk1y/Images/2012/12/cong-nghe-quay-cop-soha.vn-7-59c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29029"/>
            <a:ext cx="4386817" cy="3200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1106.photobucket.com/albums/h374/huutho444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31" y="29030"/>
            <a:ext cx="4757183" cy="3200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18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899" y="1939766"/>
            <a:ext cx="1236237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4573" y="1143000"/>
            <a:ext cx="153711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4574" y="2617073"/>
            <a:ext cx="1537113" cy="9900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23105" y="1639669"/>
            <a:ext cx="20918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5146" y="2743200"/>
            <a:ext cx="206979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50675" y="3810000"/>
            <a:ext cx="20642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867400" y="1962834"/>
            <a:ext cx="1055705" cy="11613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867400" y="3093422"/>
            <a:ext cx="1055705" cy="11546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867400" y="3096400"/>
            <a:ext cx="1055705" cy="156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30287" y="2629765"/>
            <a:ext cx="1537113" cy="9900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7687" y="3962985"/>
            <a:ext cx="1537113" cy="9900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Not Equal 15"/>
          <p:cNvSpPr/>
          <p:nvPr/>
        </p:nvSpPr>
        <p:spPr>
          <a:xfrm>
            <a:off x="1447800" y="2590800"/>
            <a:ext cx="990600" cy="743635"/>
          </a:xfrm>
          <a:prstGeom prst="mathNot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1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7" grpId="0" animBg="1"/>
      <p:bldP spid="28" grpId="0" animBg="1"/>
      <p:bldP spid="29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Kết quả hình ảnh cho thiên tà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3" name="AutoShape 4" descr="Kết quả hình ảnh cho thiên tà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152400"/>
            <a:ext cx="67916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 BÀI HỌC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691" y="1340768"/>
            <a:ext cx="81440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/>
              <a:t>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Là phẩm chất cần thiết của người lao động trong xã hội hiện đại.</a:t>
            </a:r>
          </a:p>
          <a:p>
            <a:pPr algn="just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- Giúp con người vượt qua những ràng buộc của hoàn cảnh, rút ngắn thời gian để đạt được mục đích nhanh chóng và tốt đẹp.</a:t>
            </a:r>
          </a:p>
          <a:p>
            <a:pPr algn="just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- Làm nên những kỳ tích vẻ vang, mang lại vinh dự cho bản thân, gia đình, đất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228600"/>
            <a:ext cx="884875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luyện</a:t>
            </a:r>
          </a:p>
          <a:p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siêng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>
                <a:latin typeface="Times New Roman" pitchFamily="18" charset="0"/>
                <a:cs typeface="Times New Roman" pitchFamily="18" charset="0"/>
              </a:rPr>
              <a:t>Học sinh cần làm gì để trở thành người năng động, sáng tạo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857364"/>
            <a:ext cx="3071834" cy="5000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0" name="Picture 6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836365"/>
            <a:ext cx="5429288" cy="50216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1414"/>
            <a:ext cx="9144000" cy="628654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Tích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cực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phát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biểu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xây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dựng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endParaRPr lang="en-US" sz="3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...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3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3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12"/>
            <a:ext cx="9144000" cy="51054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3400" b="1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29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ĐẶT VẤN ĐỀ</a:t>
            </a:r>
            <a:b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60" y="1196752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Nhà bác học Ê-đi-xơn</a:t>
            </a:r>
          </a:p>
          <a:p>
            <a:pPr marL="342900" indent="-342900">
              <a:buAutoNum type="arabicPeriod"/>
            </a:pP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Lê Thái Hoàng một học sinh năng động, sáng tạo</a:t>
            </a:r>
          </a:p>
        </p:txBody>
      </p:sp>
    </p:spTree>
    <p:extLst>
      <p:ext uri="{BB962C8B-B14F-4D97-AF65-F5344CB8AC3E}">
        <p14:creationId xmlns:p14="http://schemas.microsoft.com/office/powerpoint/2010/main" val="2553095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2EC1AE7-1504-49AD-BEA8-509A22DC2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36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GB" altLang="en-US" sz="36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GB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“HỌC TẬP, LÀM VIỆC </a:t>
            </a:r>
            <a:br>
              <a:rPr lang="en-GB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SÁNG TẠO, HIỆU QUẢ”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B93DEDD-069D-4CD4-9369-820D3717CF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63700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40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4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GB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FontTx/>
              <a:buNone/>
            </a:pPr>
            <a:r>
              <a:rPr lang="en-GB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CÓ NĂNG SUẤT, CHẤT LƯỢNG, HIỆU QUẢ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0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id="{762442FA-E74C-4872-85CE-FE1854C56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914400" cy="4572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459" name="Picture 7">
            <a:extLst>
              <a:ext uri="{FF2B5EF4-FFF2-40B4-BE49-F238E27FC236}">
                <a16:creationId xmlns:a16="http://schemas.microsoft.com/office/drawing/2014/main" id="{E64D7E39-B77E-4A6D-82B4-1897B98D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76200"/>
            <a:ext cx="42767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E3CA7A-0C2B-464C-A4E1-A34D08FF9264}"/>
              </a:ext>
            </a:extLst>
          </p:cNvPr>
          <p:cNvSpPr/>
          <p:nvPr/>
        </p:nvSpPr>
        <p:spPr>
          <a:xfrm>
            <a:off x="228600" y="76200"/>
            <a:ext cx="4572000" cy="2832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0" indent="-857250" eaLnBrk="1" hangingPunct="1">
              <a:buFontTx/>
              <a:buAutoNum type="romanUcPeriod"/>
              <a:defRPr/>
            </a:pPr>
            <a:r>
              <a:rPr lang="en-US" altLang="vi-VN" sz="40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  <a:r>
              <a:rPr lang="en-US" altLang="vi-VN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altLang="vi-VN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vi-VN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1" hangingPunct="1">
              <a:defRPr/>
            </a:pP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31,32)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E473BE8A-7E44-4440-ACF9-3D4864814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229600" cy="1828800"/>
          </a:xfrm>
        </p:spPr>
        <p:txBody>
          <a:bodyPr>
            <a:normAutofit fontScale="90000"/>
          </a:bodyPr>
          <a:lstStyle/>
          <a:p>
            <a:pPr algn="just"/>
            <a:r>
              <a:rPr lang="vi-VN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hãy kể những việc làm của bác sĩ Lê Thế Trung trong câu chuyện trên?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A682A655-CBCF-4458-8D53-7236EDBF2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Việc làm của ông được nhà nước ghi nhận như thế nào? Em học tập được gì ở giáo sư Lê Thế Trung?</a:t>
            </a:r>
            <a:endParaRPr lang="vi-VN" altLang="vi-VN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074E002-B7D6-4EF4-A7E6-188E95121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vi-VN" sz="4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NỘI DUNG BÀI HỌC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7B9B7FD-56B3-4D80-9B33-BF51114F5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533400" indent="-533400" algn="just" eaLnBrk="1" hangingPunct="1">
              <a:buFontTx/>
              <a:buAutoNum type="arabicPeriod"/>
            </a:pPr>
            <a:r>
              <a:rPr lang="en-US" altLang="vi-VN" sz="44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có năng suất, chất lượng, hiệu quả:</a:t>
            </a:r>
          </a:p>
          <a:p>
            <a:pPr marL="533400" indent="-533400" algn="just" eaLnBrk="1" hangingPunct="1">
              <a:buFontTx/>
              <a:buNone/>
            </a:pPr>
            <a:r>
              <a:rPr lang="en-US" alt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Tạo ra </a:t>
            </a:r>
            <a:r>
              <a:rPr lang="en-US" altLang="vi-VN" sz="4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sản phẩm </a:t>
            </a:r>
            <a:r>
              <a:rPr lang="en-US" altLang="vi-VN" sz="4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có giá trị cao</a:t>
            </a: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về nội dung và hình thức trong </a:t>
            </a:r>
            <a:r>
              <a:rPr lang="en-US" altLang="vi-VN" sz="4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một thời gian</a:t>
            </a: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nhất định.</a:t>
            </a:r>
          </a:p>
        </p:txBody>
      </p:sp>
      <p:pic>
        <p:nvPicPr>
          <p:cNvPr id="26628" name="Picture 4" descr="Book-09">
            <a:extLst>
              <a:ext uri="{FF2B5EF4-FFF2-40B4-BE49-F238E27FC236}">
                <a16:creationId xmlns:a16="http://schemas.microsoft.com/office/drawing/2014/main" id="{9BF4CAD6-49D8-4FAF-9D29-2759EA2D6C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68B0187C-126C-4F23-83BC-442ADD913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biểu hiện làm việc năng suất, chất lượng, hiệu quả: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46C6D7BA-B50A-43D3-B912-E0952F32E9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77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3600" b="1" kern="1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đôi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hành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GB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770"/>
              </a:spcBef>
              <a:spcAft>
                <a:spcPts val="0"/>
              </a:spcAft>
              <a:buFontTx/>
              <a:buNone/>
              <a:defRPr/>
            </a:pPr>
            <a:r>
              <a:rPr lang="vi-VN" sz="3600" b="1" kern="1200" dirty="0">
                <a:solidFill>
                  <a:srgbClr val="0000FF"/>
                </a:solidFill>
                <a:latin typeface="Times New Roman" panose="02020603050405020304" pitchFamily="18" charset="0"/>
              </a:rPr>
              <a:t>- Có ý thức vươn lên.</a:t>
            </a:r>
            <a:endParaRPr lang="en-GB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770"/>
              </a:spcBef>
              <a:spcAft>
                <a:spcPts val="0"/>
              </a:spcAft>
              <a:buFontTx/>
              <a:buNone/>
              <a:defRPr/>
            </a:pPr>
            <a:r>
              <a:rPr lang="vi-VN" sz="3600" b="1" kern="1200" dirty="0">
                <a:solidFill>
                  <a:srgbClr val="0000FF"/>
                </a:solidFill>
                <a:latin typeface="Times New Roman" panose="02020603050405020304" pitchFamily="18" charset="0"/>
              </a:rPr>
              <a:t>- Trung thực trong thi cử</a:t>
            </a:r>
            <a:r>
              <a:rPr lang="en-GB" sz="3600" b="1" kern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GB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770"/>
              </a:spcBef>
              <a:spcAft>
                <a:spcPts val="0"/>
              </a:spcAft>
              <a:buFontTx/>
              <a:buNone/>
              <a:defRPr/>
            </a:pPr>
            <a:r>
              <a:rPr lang="vi-VN" sz="3600" b="1" kern="1200" dirty="0">
                <a:solidFill>
                  <a:srgbClr val="0000FF"/>
                </a:solidFill>
                <a:latin typeface="Times New Roman" panose="02020603050405020304" pitchFamily="18" charset="0"/>
              </a:rPr>
              <a:t>- Có phương pháp, kế hoạch học tập</a:t>
            </a:r>
            <a:r>
              <a:rPr lang="en-GB" sz="3600" b="1" kern="1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GB" sz="3600" b="1" kern="1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tốt</a:t>
            </a:r>
            <a:r>
              <a:rPr lang="vi-VN" sz="3600" b="1" kern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GB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3600" b="1" kern="12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3600" b="1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kern="1200" dirty="0">
                <a:solidFill>
                  <a:srgbClr val="0000FF"/>
                </a:solidFill>
                <a:cs typeface="Times New Roman" panose="02020603050405020304" pitchFamily="18" charset="0"/>
              </a:rPr>
              <a:t>,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720"/>
              </a:spcBef>
              <a:spcAft>
                <a:spcPts val="0"/>
              </a:spcAft>
              <a:buFontTx/>
              <a:buNone/>
              <a:defRPr/>
            </a:pPr>
            <a:r>
              <a:rPr lang="vi-VN" sz="3600" b="1" kern="1200" dirty="0">
                <a:solidFill>
                  <a:srgbClr val="0000FF"/>
                </a:solidFill>
                <a:latin typeface="Times New Roman" panose="02020603050405020304" pitchFamily="18" charset="0"/>
              </a:rPr>
              <a:t>- Chất lượng, mẫu mã tốt.</a:t>
            </a:r>
            <a:endParaRPr lang="en-GB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720"/>
              </a:spcBef>
              <a:spcAft>
                <a:spcPts val="0"/>
              </a:spcAft>
              <a:buFontTx/>
              <a:buNone/>
              <a:defRPr/>
            </a:pPr>
            <a:r>
              <a:rPr lang="vi-VN" sz="3600" b="1" kern="1200" dirty="0">
                <a:solidFill>
                  <a:srgbClr val="0000FF"/>
                </a:solidFill>
                <a:latin typeface="Times New Roman" panose="02020603050405020304" pitchFamily="18" charset="0"/>
              </a:rPr>
              <a:t>- Giá thành phù hợ</a:t>
            </a:r>
            <a:r>
              <a:rPr 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</a:rPr>
              <a:t>p…</a:t>
            </a:r>
            <a:endParaRPr lang="en-GB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7E34C3D-320C-48E5-A968-935BF12AD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biểu hiện làm việc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 suất, chất lượng, hiệu quả: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8821ED87-407A-4A41-B628-A9090DE0C0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417638"/>
            <a:ext cx="8763000" cy="5364162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720"/>
              </a:spcBef>
              <a:spcAft>
                <a:spcPts val="0"/>
              </a:spcAft>
              <a:buFontTx/>
              <a:buNone/>
              <a:defRPr/>
            </a:pPr>
            <a:r>
              <a:rPr lang="en-GB" sz="3400" b="1" kern="1200" dirty="0">
                <a:latin typeface="Times New Roman" panose="02020603050405020304" pitchFamily="18" charset="0"/>
              </a:rPr>
              <a:t>- </a:t>
            </a:r>
            <a:r>
              <a:rPr lang="en-GB" sz="3400" b="1" kern="1200" dirty="0" err="1">
                <a:latin typeface="Times New Roman" panose="02020603050405020304" pitchFamily="18" charset="0"/>
              </a:rPr>
              <a:t>Thụ</a:t>
            </a:r>
            <a:r>
              <a:rPr lang="en-GB" sz="3400" b="1" kern="1200" dirty="0">
                <a:latin typeface="Times New Roman" panose="02020603050405020304" pitchFamily="18" charset="0"/>
              </a:rPr>
              <a:t> </a:t>
            </a:r>
            <a:r>
              <a:rPr lang="en-GB" sz="3400" b="1" kern="1200" dirty="0" err="1">
                <a:latin typeface="Times New Roman" panose="02020603050405020304" pitchFamily="18" charset="0"/>
              </a:rPr>
              <a:t>động</a:t>
            </a:r>
            <a:r>
              <a:rPr lang="vi-VN" sz="3400" b="1" kern="1200" dirty="0">
                <a:latin typeface="Times New Roman" panose="02020603050405020304" pitchFamily="18" charset="0"/>
              </a:rPr>
              <a:t>, lười </a:t>
            </a:r>
            <a:r>
              <a:rPr lang="en-GB" sz="3400" b="1" kern="1200" dirty="0" err="1">
                <a:latin typeface="Times New Roman" panose="02020603050405020304" pitchFamily="18" charset="0"/>
              </a:rPr>
              <a:t>học</a:t>
            </a:r>
            <a:r>
              <a:rPr lang="vi-VN" sz="3400" b="1" kern="1200" dirty="0">
                <a:latin typeface="Times New Roman" panose="02020603050405020304" pitchFamily="18" charset="0"/>
              </a:rPr>
              <a:t>, trông chờ vận may, bằng lòng với hiện tại.</a:t>
            </a:r>
            <a:endParaRPr lang="en-GB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720"/>
              </a:spcBef>
              <a:spcAft>
                <a:spcPts val="0"/>
              </a:spcAft>
              <a:buFontTx/>
              <a:buNone/>
              <a:defRPr/>
            </a:pPr>
            <a:r>
              <a:rPr lang="vi-VN" sz="3400" b="1" kern="1200" dirty="0">
                <a:latin typeface="Times New Roman" panose="02020603050405020304" pitchFamily="18" charset="0"/>
              </a:rPr>
              <a:t>- Học vẹt, quay cóp, chạy theo thành tích điểm số.</a:t>
            </a:r>
            <a:endParaRPr lang="en-GB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720"/>
              </a:spcBef>
              <a:spcAft>
                <a:spcPts val="0"/>
              </a:spcAft>
              <a:buFontTx/>
              <a:buNone/>
              <a:defRPr/>
            </a:pPr>
            <a:r>
              <a:rPr lang="en-GB" sz="3400" b="1" kern="1200" dirty="0">
                <a:latin typeface="Times New Roman" panose="02020603050405020304" pitchFamily="18" charset="0"/>
              </a:rPr>
              <a:t>- </a:t>
            </a:r>
            <a:r>
              <a:rPr lang="vi-VN" sz="3400" b="1" kern="1200" dirty="0">
                <a:latin typeface="Times New Roman" panose="02020603050405020304" pitchFamily="18" charset="0"/>
              </a:rPr>
              <a:t>Làm bừa, làm ẩu.</a:t>
            </a:r>
            <a:endParaRPr lang="en-GB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720"/>
              </a:spcBef>
              <a:spcAft>
                <a:spcPts val="0"/>
              </a:spcAft>
              <a:buFontTx/>
              <a:buNone/>
              <a:defRPr/>
            </a:pPr>
            <a:r>
              <a:rPr lang="vi-VN" sz="3400" b="1" kern="1200" dirty="0">
                <a:latin typeface="Times New Roman" panose="02020603050405020304" pitchFamily="18" charset="0"/>
              </a:rPr>
              <a:t>- Chạy theo năng suất.</a:t>
            </a:r>
            <a:endParaRPr lang="en-GB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720"/>
              </a:spcBef>
              <a:spcAft>
                <a:spcPts val="0"/>
              </a:spcAft>
              <a:buFontTx/>
              <a:buNone/>
              <a:defRPr/>
            </a:pPr>
            <a:r>
              <a:rPr lang="vi-VN" sz="3400" b="1" kern="1200" dirty="0">
                <a:latin typeface="Times New Roman" panose="02020603050405020304" pitchFamily="18" charset="0"/>
              </a:rPr>
              <a:t>- Chất lượng kém không tiêu thụ được.</a:t>
            </a:r>
            <a:endParaRPr lang="en-GB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720"/>
              </a:spcBef>
              <a:spcAft>
                <a:spcPts val="0"/>
              </a:spcAft>
              <a:buFontTx/>
              <a:buNone/>
              <a:defRPr/>
            </a:pPr>
            <a:r>
              <a:rPr lang="vi-VN" sz="3400" b="1" kern="1200" dirty="0">
                <a:latin typeface="Times New Roman" panose="02020603050405020304" pitchFamily="18" charset="0"/>
              </a:rPr>
              <a:t>- Làm </a:t>
            </a:r>
            <a:r>
              <a:rPr lang="en-GB" sz="3400" b="1" kern="1200" dirty="0" err="1">
                <a:latin typeface="Times New Roman" panose="02020603050405020304" pitchFamily="18" charset="0"/>
              </a:rPr>
              <a:t>hàng</a:t>
            </a:r>
            <a:r>
              <a:rPr lang="en-GB" sz="3400" b="1" kern="1200" dirty="0">
                <a:latin typeface="Times New Roman" panose="02020603050405020304" pitchFamily="18" charset="0"/>
              </a:rPr>
              <a:t> </a:t>
            </a:r>
            <a:r>
              <a:rPr lang="vi-VN" sz="3400" b="1" kern="1200" dirty="0">
                <a:latin typeface="Times New Roman" panose="02020603050405020304" pitchFamily="18" charset="0"/>
              </a:rPr>
              <a:t>giả, nhập lậu.</a:t>
            </a:r>
            <a:endParaRPr lang="en-GB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2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3400" b="1" kern="1200" dirty="0">
                <a:latin typeface="Times New Roman" panose="02020603050405020304" pitchFamily="18" charset="0"/>
              </a:rPr>
              <a:t>Sử dụng thuốc trừ sâu </a:t>
            </a:r>
            <a:r>
              <a:rPr lang="en-GB" sz="3400" b="1" kern="1200" dirty="0" err="1">
                <a:latin typeface="Times New Roman" panose="02020603050405020304" pitchFamily="18" charset="0"/>
              </a:rPr>
              <a:t>không</a:t>
            </a:r>
            <a:r>
              <a:rPr lang="en-GB" sz="3400" b="1" kern="1200" dirty="0">
                <a:latin typeface="Times New Roman" panose="02020603050405020304" pitchFamily="18" charset="0"/>
              </a:rPr>
              <a:t> </a:t>
            </a:r>
            <a:r>
              <a:rPr lang="en-GB" sz="3400" b="1" kern="1200" dirty="0" err="1">
                <a:latin typeface="Times New Roman" panose="02020603050405020304" pitchFamily="18" charset="0"/>
              </a:rPr>
              <a:t>đúng</a:t>
            </a:r>
            <a:r>
              <a:rPr lang="en-GB" sz="3400" b="1" kern="1200" dirty="0">
                <a:latin typeface="Times New Roman" panose="02020603050405020304" pitchFamily="18" charset="0"/>
              </a:rPr>
              <a:t> qui </a:t>
            </a:r>
            <a:r>
              <a:rPr lang="en-GB" sz="3400" b="1" kern="1200" dirty="0" err="1">
                <a:latin typeface="Times New Roman" panose="02020603050405020304" pitchFamily="18" charset="0"/>
              </a:rPr>
              <a:t>định</a:t>
            </a:r>
            <a:endParaRPr lang="en-GB" sz="3400" b="1" kern="1200" dirty="0">
              <a:latin typeface="Times New Roman" panose="02020603050405020304" pitchFamily="18" charset="0"/>
            </a:endParaRPr>
          </a:p>
          <a:p>
            <a:pPr algn="just">
              <a:spcBef>
                <a:spcPts val="72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3400" b="1" kern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GB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E6D084C-7772-46BB-B61E-E0F3AEE5F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   II. </a:t>
            </a:r>
            <a:r>
              <a:rPr lang="en-US" altLang="vi-VN" sz="4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NỘI DUNG BÀI HỌC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7086EEA-B2DE-4C37-B9E7-98EB47A84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altLang="en-US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i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phải làm việc có năng suất, chất lượng, hiệu quả</a:t>
            </a:r>
            <a:r>
              <a:rPr lang="en-US" altLang="en-US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 eaLnBrk="1" hangingPunct="1">
              <a:buFontTx/>
              <a:buNone/>
            </a:pPr>
            <a:endParaRPr lang="en-US" altLang="en-US" sz="36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32772" name="Picture 4" descr="Book-09">
            <a:extLst>
              <a:ext uri="{FF2B5EF4-FFF2-40B4-BE49-F238E27FC236}">
                <a16:creationId xmlns:a16="http://schemas.microsoft.com/office/drawing/2014/main" id="{904EF4FE-86F2-4B97-B5DA-2A5F2BEDC0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61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2" name="Text Box 6">
            <a:extLst>
              <a:ext uri="{FF2B5EF4-FFF2-40B4-BE49-F238E27FC236}">
                <a16:creationId xmlns:a16="http://schemas.microsoft.com/office/drawing/2014/main" id="{F96EEA95-3EB7-45CE-A5EC-A77004EB3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1658938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NĂNG </a:t>
            </a:r>
          </a:p>
          <a:p>
            <a:pPr algn="ctr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SUẤT</a:t>
            </a:r>
          </a:p>
        </p:txBody>
      </p:sp>
      <p:sp>
        <p:nvSpPr>
          <p:cNvPr id="224263" name="Text Box 7">
            <a:extLst>
              <a:ext uri="{FF2B5EF4-FFF2-40B4-BE49-F238E27FC236}">
                <a16:creationId xmlns:a16="http://schemas.microsoft.com/office/drawing/2014/main" id="{46687A82-F9B6-4D3F-B3BE-329BB3C21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2247900"/>
            <a:ext cx="2286000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CHẤT LƯỢNG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264" name="Text Box 8">
            <a:extLst>
              <a:ext uri="{FF2B5EF4-FFF2-40B4-BE49-F238E27FC236}">
                <a16:creationId xmlns:a16="http://schemas.microsoft.com/office/drawing/2014/main" id="{45BAEC53-9F6C-4D9B-90A8-CE10C7DF3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800600"/>
            <a:ext cx="2505075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HIỆU QUẢ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4266" name="Picture 10" descr="14429hinh-anh-avata-bieu-tuong-khuon-mat-suy-tu">
            <a:extLst>
              <a:ext uri="{FF2B5EF4-FFF2-40B4-BE49-F238E27FC236}">
                <a16:creationId xmlns:a16="http://schemas.microsoft.com/office/drawing/2014/main" id="{7C216FF6-690E-471F-98F8-AB08396C4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19600"/>
            <a:ext cx="2438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4258" name="Group 2">
            <a:extLst>
              <a:ext uri="{FF2B5EF4-FFF2-40B4-BE49-F238E27FC236}">
                <a16:creationId xmlns:a16="http://schemas.microsoft.com/office/drawing/2014/main" id="{7C916A17-AFB0-4CA3-A7BC-175B706313CB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76200"/>
            <a:ext cx="5943600" cy="4343400"/>
            <a:chOff x="1968" y="48"/>
            <a:chExt cx="3792" cy="2832"/>
          </a:xfrm>
        </p:grpSpPr>
        <p:sp>
          <p:nvSpPr>
            <p:cNvPr id="46087" name="AutoShape 24">
              <a:extLst>
                <a:ext uri="{FF2B5EF4-FFF2-40B4-BE49-F238E27FC236}">
                  <a16:creationId xmlns:a16="http://schemas.microsoft.com/office/drawing/2014/main" id="{7C8AE435-59D1-4AEB-A820-98C43F442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48"/>
              <a:ext cx="3792" cy="2832"/>
            </a:xfrm>
            <a:prstGeom prst="cloudCallout">
              <a:avLst>
                <a:gd name="adj1" fmla="val -73495"/>
                <a:gd name="adj2" fmla="val 52968"/>
              </a:avLst>
            </a:prstGeom>
            <a:solidFill>
              <a:srgbClr val="FFCCFF"/>
            </a:solidFill>
            <a:ln w="317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80000"/>
                </a:spcBef>
                <a:buFontTx/>
                <a:buNone/>
              </a:pPr>
              <a:endParaRPr lang="en-US" altLang="en-US" sz="3600">
                <a:solidFill>
                  <a:srgbClr val="990033"/>
                </a:solidFill>
                <a:latin typeface="Victorian"/>
              </a:endParaRPr>
            </a:p>
          </p:txBody>
        </p:sp>
        <p:sp>
          <p:nvSpPr>
            <p:cNvPr id="46088" name="Text Box 4">
              <a:extLst>
                <a:ext uri="{FF2B5EF4-FFF2-40B4-BE49-F238E27FC236}">
                  <a16:creationId xmlns:a16="http://schemas.microsoft.com/office/drawing/2014/main" id="{E5D96A8F-162D-435D-8F5F-060DA1FC7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650"/>
              <a:ext cx="3203" cy="1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3 cụm từ đó,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viết thành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công thức toán học 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>
            <a:extLst>
              <a:ext uri="{FF2B5EF4-FFF2-40B4-BE49-F238E27FC236}">
                <a16:creationId xmlns:a16="http://schemas.microsoft.com/office/drawing/2014/main" id="{47C2546F-A23A-474B-AC15-3EF861028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"/>
            <a:ext cx="1654175" cy="13239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NĂNG 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SUẤT</a:t>
            </a:r>
          </a:p>
        </p:txBody>
      </p:sp>
      <p:sp>
        <p:nvSpPr>
          <p:cNvPr id="225283" name="Text Box 3">
            <a:extLst>
              <a:ext uri="{FF2B5EF4-FFF2-40B4-BE49-F238E27FC236}">
                <a16:creationId xmlns:a16="http://schemas.microsoft.com/office/drawing/2014/main" id="{43B92C9F-69E2-4462-A891-358219BE6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09600"/>
            <a:ext cx="2085975" cy="13112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CHẤT 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LƯỢNG</a:t>
            </a:r>
          </a:p>
        </p:txBody>
      </p:sp>
      <p:sp>
        <p:nvSpPr>
          <p:cNvPr id="225284" name="Text Box 4">
            <a:extLst>
              <a:ext uri="{FF2B5EF4-FFF2-40B4-BE49-F238E27FC236}">
                <a16:creationId xmlns:a16="http://schemas.microsoft.com/office/drawing/2014/main" id="{CEA58B6E-5F33-4691-9B6A-8130B3919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2300"/>
            <a:ext cx="1609725" cy="13112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HIỆU 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QUẢ</a:t>
            </a:r>
          </a:p>
        </p:txBody>
      </p:sp>
      <p:sp>
        <p:nvSpPr>
          <p:cNvPr id="225285" name="Text Box 5">
            <a:extLst>
              <a:ext uri="{FF2B5EF4-FFF2-40B4-BE49-F238E27FC236}">
                <a16:creationId xmlns:a16="http://schemas.microsoft.com/office/drawing/2014/main" id="{D3BAA1A1-8239-4607-B502-471FBF7D7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815975"/>
            <a:ext cx="528638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225286" name="Text Box 6">
            <a:extLst>
              <a:ext uri="{FF2B5EF4-FFF2-40B4-BE49-F238E27FC236}">
                <a16:creationId xmlns:a16="http://schemas.microsoft.com/office/drawing/2014/main" id="{80E7BCD6-E2E5-41ED-B732-2FCD83347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8" y="815975"/>
            <a:ext cx="41275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FE3DE694-F687-4B58-9FF5-336A709FA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743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9033A195-EE7B-4D3B-AEC5-925D7509C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7113" name="Picture 2">
            <a:extLst>
              <a:ext uri="{FF2B5EF4-FFF2-40B4-BE49-F238E27FC236}">
                <a16:creationId xmlns:a16="http://schemas.microsoft.com/office/drawing/2014/main" id="{F2F09C71-EF7D-4446-8EC6-521261E7D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78125"/>
            <a:ext cx="5029200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a)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việc làm của Ê-đi-xơn và Lê Thái Hoàng trong những câu chuy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n trên? Hãy tìm những chi tiết trong truyện thể hiện tính năng động, sáng tạo của họ.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2936"/>
            <a:ext cx="619268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6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>
            <a:extLst>
              <a:ext uri="{FF2B5EF4-FFF2-40B4-BE49-F238E27FC236}">
                <a16:creationId xmlns:a16="http://schemas.microsoft.com/office/drawing/2014/main" id="{215681CA-FD70-4873-9722-B69D69D51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77850"/>
            <a:ext cx="1806575" cy="13112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NĂNG 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SUẤT</a:t>
            </a:r>
          </a:p>
        </p:txBody>
      </p:sp>
      <p:sp>
        <p:nvSpPr>
          <p:cNvPr id="225283" name="Text Box 3">
            <a:extLst>
              <a:ext uri="{FF2B5EF4-FFF2-40B4-BE49-F238E27FC236}">
                <a16:creationId xmlns:a16="http://schemas.microsoft.com/office/drawing/2014/main" id="{8373D9C3-4AAD-45B0-9CC5-C5941BDD1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7850"/>
            <a:ext cx="2084388" cy="13112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CHẤT 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LƯỢNG</a:t>
            </a:r>
          </a:p>
        </p:txBody>
      </p:sp>
      <p:sp>
        <p:nvSpPr>
          <p:cNvPr id="225284" name="Text Box 4">
            <a:extLst>
              <a:ext uri="{FF2B5EF4-FFF2-40B4-BE49-F238E27FC236}">
                <a16:creationId xmlns:a16="http://schemas.microsoft.com/office/drawing/2014/main" id="{C86B68A3-C1F2-410B-9935-5C0C1F88A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533400"/>
            <a:ext cx="1609725" cy="13112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HIỆU 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QUẢ</a:t>
            </a:r>
          </a:p>
        </p:txBody>
      </p:sp>
      <p:sp>
        <p:nvSpPr>
          <p:cNvPr id="225285" name="Text Box 5">
            <a:extLst>
              <a:ext uri="{FF2B5EF4-FFF2-40B4-BE49-F238E27FC236}">
                <a16:creationId xmlns:a16="http://schemas.microsoft.com/office/drawing/2014/main" id="{C242152A-A41A-4A4F-B083-086B1BED3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746125"/>
            <a:ext cx="528637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225286" name="Text Box 6">
            <a:extLst>
              <a:ext uri="{FF2B5EF4-FFF2-40B4-BE49-F238E27FC236}">
                <a16:creationId xmlns:a16="http://schemas.microsoft.com/office/drawing/2014/main" id="{528317C1-77F8-4FB4-A985-5E9FB8A31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746125"/>
            <a:ext cx="41275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C12473D7-AB36-45D3-8519-7BA67D036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743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36" name="Text Box 8">
            <a:extLst>
              <a:ext uri="{FF2B5EF4-FFF2-40B4-BE49-F238E27FC236}">
                <a16:creationId xmlns:a16="http://schemas.microsoft.com/office/drawing/2014/main" id="{FF111A92-00D7-44DB-8139-AF5CE41EF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7F37CB-3869-4517-BCEF-F07E43EA4F9F}"/>
              </a:ext>
            </a:extLst>
          </p:cNvPr>
          <p:cNvGraphicFramePr>
            <a:graphicFrameLocks noGrp="1"/>
          </p:cNvGraphicFramePr>
          <p:nvPr/>
        </p:nvGraphicFramePr>
        <p:xfrm>
          <a:off x="696913" y="2454275"/>
          <a:ext cx="79248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suất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3AAE791-C448-46D6-BEBA-3665AA4A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429000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0FA0B7-A3C7-48E7-A2DC-043648C38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321175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F7740-78EB-470B-B8DD-9CA00CB9D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29000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16143-960B-4E26-9495-DFFB9819B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4338638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23B713-5ECC-43C8-912C-FCE3889CE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34000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A6EB5F-AB18-4080-9168-E144257BA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87975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EC14C9-64D8-46FA-873D-821F37AB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321175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60728C-3C7B-438C-91AD-CE3464380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311775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8167" name="TextBox 1">
            <a:extLst>
              <a:ext uri="{FF2B5EF4-FFF2-40B4-BE49-F238E27FC236}">
                <a16:creationId xmlns:a16="http://schemas.microsoft.com/office/drawing/2014/main" id="{B2549AD7-8C9D-4C83-BA4D-6421290E4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554413"/>
            <a:ext cx="9144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    </a:t>
            </a:r>
            <a:r>
              <a:rPr lang="en-GB" altLang="en-US" sz="4000" b="1">
                <a:latin typeface="Arial" panose="020B0604020202020204" pitchFamily="34" charset="0"/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>
            <a:extLst>
              <a:ext uri="{FF2B5EF4-FFF2-40B4-BE49-F238E27FC236}">
                <a16:creationId xmlns:a16="http://schemas.microsoft.com/office/drawing/2014/main" id="{CD9A8140-8E69-4DA8-ADA1-F53498972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70125"/>
            <a:ext cx="1806575" cy="13112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NĂNG 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SUẤT</a:t>
            </a:r>
          </a:p>
        </p:txBody>
      </p:sp>
      <p:sp>
        <p:nvSpPr>
          <p:cNvPr id="225283" name="Text Box 3">
            <a:extLst>
              <a:ext uri="{FF2B5EF4-FFF2-40B4-BE49-F238E27FC236}">
                <a16:creationId xmlns:a16="http://schemas.microsoft.com/office/drawing/2014/main" id="{2EC80E70-860A-47B1-984E-5F3B8B9A4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2270125"/>
            <a:ext cx="2084388" cy="13112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CHẤT 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LƯỢNG</a:t>
            </a:r>
          </a:p>
        </p:txBody>
      </p:sp>
      <p:sp>
        <p:nvSpPr>
          <p:cNvPr id="225284" name="Text Box 4">
            <a:extLst>
              <a:ext uri="{FF2B5EF4-FFF2-40B4-BE49-F238E27FC236}">
                <a16:creationId xmlns:a16="http://schemas.microsoft.com/office/drawing/2014/main" id="{03B66373-45A3-4949-8DC5-67311DE2B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79650"/>
            <a:ext cx="1609725" cy="13112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HIỆU 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QUẢ</a:t>
            </a:r>
          </a:p>
        </p:txBody>
      </p:sp>
      <p:sp>
        <p:nvSpPr>
          <p:cNvPr id="225285" name="Text Box 5">
            <a:extLst>
              <a:ext uri="{FF2B5EF4-FFF2-40B4-BE49-F238E27FC236}">
                <a16:creationId xmlns:a16="http://schemas.microsoft.com/office/drawing/2014/main" id="{0D9DA14A-2A88-4541-961E-A9A751004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2465388"/>
            <a:ext cx="530225" cy="9223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225286" name="Text Box 6">
            <a:extLst>
              <a:ext uri="{FF2B5EF4-FFF2-40B4-BE49-F238E27FC236}">
                <a16:creationId xmlns:a16="http://schemas.microsoft.com/office/drawing/2014/main" id="{5A24BE76-E1AD-4DDA-A1A8-64DC02DA6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2465388"/>
            <a:ext cx="412750" cy="9223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360886EE-F41D-401E-839A-9DC0E5202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743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08" name="Text Box 8">
            <a:extLst>
              <a:ext uri="{FF2B5EF4-FFF2-40B4-BE49-F238E27FC236}">
                <a16:creationId xmlns:a16="http://schemas.microsoft.com/office/drawing/2014/main" id="{0846ACC2-E40A-408D-A688-3403F58D3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B037E76-7798-450A-A73E-DF7E95687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   II. </a:t>
            </a:r>
            <a:r>
              <a:rPr lang="en-US" altLang="vi-VN" sz="4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NỘI DUNG BÀI HỌC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2F312A1F-7F9C-4F11-A419-B090F0F2D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3400" indent="-533400" algn="just" eaLnBrk="1" hangingPunct="1">
              <a:buFontTx/>
              <a:buNone/>
              <a:defRPr/>
            </a:pPr>
            <a:endParaRPr lang="en-US" sz="3600" b="1" dirty="0">
              <a:solidFill>
                <a:srgbClr val="0000CC"/>
              </a:solidFill>
              <a:latin typeface="Arial" pitchFamily="34" charset="0"/>
            </a:endParaRPr>
          </a:p>
        </p:txBody>
      </p:sp>
      <p:pic>
        <p:nvPicPr>
          <p:cNvPr id="32772" name="Picture 4" descr="Book-09">
            <a:extLst>
              <a:ext uri="{FF2B5EF4-FFF2-40B4-BE49-F238E27FC236}">
                <a16:creationId xmlns:a16="http://schemas.microsoft.com/office/drawing/2014/main" id="{CA30B0F3-8EB9-4C4C-8B20-1FB890091D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61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2CC68CD4-C1E2-4C26-915B-E62939229C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vi-VN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nay, CNH, HĐH được xác định là nhiệm vụ </a:t>
            </a: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tâm, quan trọng nhất</a:t>
            </a:r>
            <a:r>
              <a:rPr lang="vi-VN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toàn Đảng, toàn dân; là con đường duy nhất để “rút ngắn” quá trình phát triển, tránh nguy cơ tụt hậu </a:t>
            </a:r>
            <a:r>
              <a:rPr lang="en-GB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GB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hội nhập quốc tế.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332408-02FD-4BD1-A015-F9A4A4460F2F}"/>
              </a:ext>
            </a:extLst>
          </p:cNvPr>
          <p:cNvSpPr txBox="1"/>
          <p:nvPr/>
        </p:nvSpPr>
        <p:spPr>
          <a:xfrm>
            <a:off x="0" y="65088"/>
            <a:ext cx="9144000" cy="12017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02582-8224-4979-8605-915A1727C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002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Tích cực nâng cao tay nghề.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3F679-9A57-4E44-948A-0D8AD87F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574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Làm việc liên tục không nghỉ.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50558-F27E-4192-8CBC-84EE22B50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146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Rèn luyện sức khỏe.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151693-C549-48ED-B351-2A9F1CC20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544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5. Lao động tự giác, có kỷ luật.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ADAF2-BCB3-44C5-9EF1-320077522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718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 Chỉ làm theo quy định, không sáng tạo.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805F4-EDEF-4FC8-A3A5-843657142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116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6. Luôn năng động, sáng tạo.</a:t>
            </a:r>
          </a:p>
        </p:txBody>
      </p:sp>
      <p:pic>
        <p:nvPicPr>
          <p:cNvPr id="55305" name="Picture 5">
            <a:extLst>
              <a:ext uri="{FF2B5EF4-FFF2-40B4-BE49-F238E27FC236}">
                <a16:creationId xmlns:a16="http://schemas.microsoft.com/office/drawing/2014/main" id="{00337F85-CF1E-4CD4-852E-106965B13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48200"/>
            <a:ext cx="31908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mph" presetSubtype="1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mph" presetSubtype="1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7" grpId="0"/>
      <p:bldP spid="7" grpId="1"/>
      <p:bldP spid="7" grpId="2"/>
      <p:bldP spid="8" grpId="0"/>
      <p:bldP spid="8" grpId="1"/>
      <p:bldP spid="8" grpId="2"/>
      <p:bldP spid="9" grpId="0"/>
      <p:bldP spid="10" grpId="0"/>
      <p:bldP spid="10" grpId="1"/>
      <p:bldP spid="10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BE8AFB8-7D82-4846-A345-7A73EB1E2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4800" y="-1968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vi-VN" sz="4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  <a:endParaRPr lang="vi-VN" altLang="vi-VN" sz="44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3E2061A-C2E8-4BDB-9D7E-0764D9AC2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6725" y="762000"/>
            <a:ext cx="82296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vi-VN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48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luyện:</a:t>
            </a:r>
            <a:endParaRPr lang="en-US" altLang="vi-VN" sz="4800" b="1" i="1" u="sng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62FED7F9-2AE3-43C8-8C90-DB5EBED1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1447800"/>
            <a:ext cx="82296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600" b="1">
                <a:solidFill>
                  <a:srgbClr val="0000CC"/>
                </a:solidFill>
                <a:latin typeface="Arial" panose="020B0604020202020204" pitchFamily="34" charset="0"/>
              </a:rPr>
              <a:t>-</a:t>
            </a:r>
            <a:r>
              <a:rPr lang="en-US" altLang="vi-VN" sz="3600" b="1">
                <a:latin typeface="Arial" panose="020B0604020202020204" pitchFamily="34" charset="0"/>
              </a:rPr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nâng cao tay nghề, rèn luyện sức khỏe.</a:t>
            </a:r>
          </a:p>
          <a:p>
            <a:pPr marL="571500" indent="-571500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động tự giác, kỉ luật và luôn năng động, sáng tạo.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Muốn làm việc năng suất, chất lượng, hiệu quả phải biết thích ứng với sự thay đổi, biết quản lí thời gian lao động một cách hiệu quả.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B19457F-2AB6-4854-80AF-52880FC9A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566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vi-VN" sz="7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vi-VN" sz="7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  <a:r>
              <a:rPr lang="en-US" altLang="vi-VN" sz="7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2E871-D4F4-4B2C-96F6-D88CB8685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vi-VN" sz="32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Những điều được cho là năng động, sáng tạo trong công việc là?</a:t>
            </a:r>
            <a:endParaRPr lang="en-US" sz="3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Biết sắp xếp công việc của mình sao cho hợp lý.</a:t>
            </a:r>
          </a:p>
          <a:p>
            <a:pPr marL="0" indent="0">
              <a:buFontTx/>
              <a:buNone/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Suy nghĩ để tìm ra cách giải quyết trong công việc hàng ngày.</a:t>
            </a:r>
          </a:p>
          <a:p>
            <a:pPr marL="0" indent="0">
              <a:buFontTx/>
              <a:buNone/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Người năng động, sáng tạo thì càng vất vả.</a:t>
            </a:r>
          </a:p>
          <a:p>
            <a:pPr marL="0" indent="0">
              <a:buFontTx/>
              <a:buNone/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Cả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BEF40A91-9E0A-41CE-B0C1-7C43C9C4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592763"/>
            <a:ext cx="457200" cy="381000"/>
          </a:xfrm>
          <a:prstGeom prst="ellipse">
            <a:avLst/>
          </a:prstGeom>
          <a:solidFill>
            <a:srgbClr val="E3F537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90E4ABD-3035-41E4-BC87-435287374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" y="0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vi-V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những hành vi nào sau đây thể hiện làm việc có năng suất, chất lượng, hiệu quả? Vì sao?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00CC0F1-3603-4CD3-957F-5B96B2B2C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pPr marL="533400" indent="-533400" algn="just" eaLnBrk="1" hangingPunct="1">
              <a:buFontTx/>
              <a:buAutoNum type="alphaLcPeriod"/>
            </a:pPr>
            <a:r>
              <a:rPr lang="en-US" altLang="vi-VN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tranh thủ thời gian, trong giờ học môn GDCD, Minh thường đem bài tập của môn khác ra làm.</a:t>
            </a:r>
          </a:p>
          <a:p>
            <a:pPr marL="533400" indent="-533400" algn="just">
              <a:buFont typeface="VNI-Times" pitchFamily="2" charset="0"/>
              <a:buAutoNum type="alphaLcPeriod"/>
            </a:pPr>
            <a:r>
              <a:rPr lang="en-US" altLang="vi-VN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một y tá bác sĩ Trung đã không ngừng học tập và nghiên cứu  để tạo ra nhiều loại thuốc trị bỏng đem lại hiệu quả cao.</a:t>
            </a:r>
            <a:endParaRPr lang="vi-VN" altLang="vi-VN" sz="3000" b="1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marL="533400" indent="-533400" algn="just" eaLnBrk="1" hangingPunct="1">
              <a:buFontTx/>
              <a:buAutoNum type="alphaLcPeriod"/>
            </a:pPr>
            <a:r>
              <a:rPr lang="en-US" altLang="vi-VN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thường sắp xếp thời gian và kế hoạch học tập một cách hợp lí, vì vậy đã đạt kết quả cao trong học tập.</a:t>
            </a:r>
          </a:p>
          <a:p>
            <a:pPr marL="533400" indent="-533400" algn="just" eaLnBrk="1" hangingPunct="1">
              <a:buFontTx/>
              <a:buAutoNum type="alphaLcPeriod"/>
            </a:pPr>
            <a:r>
              <a:rPr lang="en-US" altLang="vi-VN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Thủy thường tranh thủ thời gian để hoàn thành tốt công việc trong thời gian ngắn nhất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252" name="Oval 4">
            <a:extLst>
              <a:ext uri="{FF2B5EF4-FFF2-40B4-BE49-F238E27FC236}">
                <a16:creationId xmlns:a16="http://schemas.microsoft.com/office/drawing/2014/main" id="{D1BF9B1D-3A1B-47CD-8731-280AF72F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0" y="3930650"/>
            <a:ext cx="457200" cy="381000"/>
          </a:xfrm>
          <a:prstGeom prst="ellipse">
            <a:avLst/>
          </a:prstGeom>
          <a:solidFill>
            <a:srgbClr val="E3F537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53253" name="Oval 5">
            <a:extLst>
              <a:ext uri="{FF2B5EF4-FFF2-40B4-BE49-F238E27FC236}">
                <a16:creationId xmlns:a16="http://schemas.microsoft.com/office/drawing/2014/main" id="{95580DD2-694E-43A0-B63A-49A8F3453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5334000"/>
            <a:ext cx="457200" cy="381000"/>
          </a:xfrm>
          <a:prstGeom prst="ellipse">
            <a:avLst/>
          </a:prstGeom>
          <a:solidFill>
            <a:srgbClr val="E3F537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DE4537CC-E1DF-4A27-9EA4-80FAE2BB3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2362200"/>
            <a:ext cx="457200" cy="381000"/>
          </a:xfrm>
          <a:prstGeom prst="ellipse">
            <a:avLst/>
          </a:prstGeom>
          <a:solidFill>
            <a:srgbClr val="E3F537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.VnTime" panose="020B7200000000000000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29AB7-CD4F-462D-B920-23FBB3A91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vi-VN" sz="32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Những biểu hiện được cho là năng suất, chất lượng và hiệu quả trong công việc?</a:t>
            </a:r>
            <a:endParaRPr lang="en-US" sz="3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vi-VN" sz="3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Sắp xếp thời gian hợp lý, lên kế hoạch làm việc.</a:t>
            </a:r>
          </a:p>
          <a:p>
            <a:pPr marL="0" indent="0">
              <a:buFontTx/>
              <a:buNone/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Tranh thủ thời gian làm tốt công việc trong thời gian ngắn nhất.</a:t>
            </a:r>
          </a:p>
          <a:p>
            <a:pPr marL="0" indent="0">
              <a:buFontTx/>
              <a:buNone/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Làm việc nhanh chóng, công việc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không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đảm bảo chất lượng.</a:t>
            </a:r>
          </a:p>
          <a:p>
            <a:pPr marL="0" indent="0">
              <a:buFontTx/>
              <a:buNone/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Cả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BEBE26A7-DA3D-401F-8719-CAE11631A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791200"/>
            <a:ext cx="457200" cy="381000"/>
          </a:xfrm>
          <a:prstGeom prst="ellipse">
            <a:avLst/>
          </a:prstGeom>
          <a:solidFill>
            <a:srgbClr val="E3F537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434282"/>
          </a:xfrm>
        </p:spPr>
        <p:txBody>
          <a:bodyPr>
            <a:normAutofit/>
          </a:bodyPr>
          <a:lstStyle/>
          <a:p>
            <a:r>
              <a:rPr lang="vi-VN"/>
              <a:t>b) Theo em, những việc làm đó đã đem lại thành quả gì cho Ê-đi-xơn và Lê Thái Hoàng?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56992"/>
            <a:ext cx="6120680" cy="3501008"/>
          </a:xfrm>
        </p:spPr>
      </p:pic>
    </p:spTree>
    <p:extLst>
      <p:ext uri="{BB962C8B-B14F-4D97-AF65-F5344CB8AC3E}">
        <p14:creationId xmlns:p14="http://schemas.microsoft.com/office/powerpoint/2010/main" val="1559763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BCD87D2A-A622-45F4-8A84-860202C43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684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66"/>
              </a:solidFill>
              <a:latin typeface=".VnTime" panose="020B7200000000000000" pitchFamily="34" charset="0"/>
            </a:endParaRPr>
          </a:p>
        </p:txBody>
      </p:sp>
      <p:pic>
        <p:nvPicPr>
          <p:cNvPr id="16387" name="Picture 9" descr="POINSET2">
            <a:extLst>
              <a:ext uri="{FF2B5EF4-FFF2-40B4-BE49-F238E27FC236}">
                <a16:creationId xmlns:a16="http://schemas.microsoft.com/office/drawing/2014/main" id="{D16B41AA-CB4F-4712-8A1B-DE452F2F4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968" y="4956968"/>
            <a:ext cx="19050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POINSET2">
            <a:extLst>
              <a:ext uri="{FF2B5EF4-FFF2-40B4-BE49-F238E27FC236}">
                <a16:creationId xmlns:a16="http://schemas.microsoft.com/office/drawing/2014/main" id="{CB94E511-D889-449C-B615-22C603525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39000" y="4960938"/>
            <a:ext cx="190500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12">
            <a:extLst>
              <a:ext uri="{FF2B5EF4-FFF2-40B4-BE49-F238E27FC236}">
                <a16:creationId xmlns:a16="http://schemas.microsoft.com/office/drawing/2014/main" id="{1ADC7490-86B5-480A-BB1D-0B87EA117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2203450"/>
            <a:ext cx="897572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a.Dám làm mọi việc để đạt được mục đích của mình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b.Dám làm những việc khó khăn mà người khác né tránh.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c.Biết suy nghĩ để tìm ra nhiều cách giải quyết khác nhau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học tập và trong công việc.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Có ý kiến riêng và biết bày tỏ ý kiến riêng của mình.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đ. Chỉ làm theo những điều đã được hướng dẫn, chỉ bảo</a:t>
            </a:r>
            <a:r>
              <a:rPr lang="en-US" altLang="en-US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229" name="Oval 13">
            <a:extLst>
              <a:ext uri="{FF2B5EF4-FFF2-40B4-BE49-F238E27FC236}">
                <a16:creationId xmlns:a16="http://schemas.microsoft.com/office/drawing/2014/main" id="{8492F899-EF4B-492D-8C43-0DA16E315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43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  <p:sp>
        <p:nvSpPr>
          <p:cNvPr id="9230" name="Oval 14">
            <a:extLst>
              <a:ext uri="{FF2B5EF4-FFF2-40B4-BE49-F238E27FC236}">
                <a16:creationId xmlns:a16="http://schemas.microsoft.com/office/drawing/2014/main" id="{C5D2D1E3-DE51-41F3-8443-8947CBC03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766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  <p:sp>
        <p:nvSpPr>
          <p:cNvPr id="9231" name="Oval 15">
            <a:extLst>
              <a:ext uri="{FF2B5EF4-FFF2-40B4-BE49-F238E27FC236}">
                <a16:creationId xmlns:a16="http://schemas.microsoft.com/office/drawing/2014/main" id="{9C5AC3C7-8C60-4BCF-BCEB-3DCC7406C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386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  <p:sp>
        <p:nvSpPr>
          <p:cNvPr id="16393" name="TextBox 2">
            <a:extLst>
              <a:ext uri="{FF2B5EF4-FFF2-40B4-BE49-F238E27FC236}">
                <a16:creationId xmlns:a16="http://schemas.microsoft.com/office/drawing/2014/main" id="{73D5E55C-E415-4709-BDF9-1A351D9B9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673100"/>
            <a:ext cx="914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hành vi dưới đây, hành vi nào thể hiện tính năng động, sáng tạo?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nimBg="1"/>
      <p:bldP spid="9230" grpId="0" animBg="1"/>
      <p:bldP spid="92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63" y="0"/>
            <a:ext cx="8229600" cy="1143000"/>
          </a:xfrm>
        </p:spPr>
        <p:txBody>
          <a:bodyPr/>
          <a:lstStyle/>
          <a:p>
            <a:pPr algn="l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 BÀI HỌC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niệm:</a:t>
            </a:r>
          </a:p>
          <a:p>
            <a:pPr marL="0" indent="0">
              <a:buNone/>
            </a:pP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5800" b="1">
                <a:latin typeface="Times New Roman" panose="02020603050405020304" pitchFamily="18" charset="0"/>
                <a:cs typeface="Times New Roman" panose="02020603050405020304" pitchFamily="18" charset="0"/>
              </a:rPr>
              <a:t>- Năng động:</a:t>
            </a:r>
            <a:r>
              <a:rPr lang="fr-FR" sz="5800">
                <a:latin typeface="Times New Roman" panose="02020603050405020304" pitchFamily="18" charset="0"/>
                <a:cs typeface="Times New Roman" panose="02020603050405020304" pitchFamily="18" charset="0"/>
              </a:rPr>
              <a:t> là tích cực, chủ động, dám nghĩ, dám làm.</a:t>
            </a:r>
            <a:endParaRPr lang="en-US" sz="5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580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fr-FR" sz="5800" b="1">
                <a:latin typeface="Times New Roman" panose="02020603050405020304" pitchFamily="18" charset="0"/>
                <a:cs typeface="Times New Roman" panose="02020603050405020304" pitchFamily="18" charset="0"/>
              </a:rPr>
              <a:t>Sáng tạo</a:t>
            </a:r>
            <a:r>
              <a:rPr lang="fr-FR" sz="5800">
                <a:latin typeface="Times New Roman" panose="02020603050405020304" pitchFamily="18" charset="0"/>
                <a:cs typeface="Times New Roman" panose="02020603050405020304" pitchFamily="18" charset="0"/>
              </a:rPr>
              <a:t>: là say mê nghiên cứu, tìm tòi để tạo ra những giá trị mới.</a:t>
            </a:r>
            <a:endParaRPr lang="en-US" sz="5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5800" b="1">
                <a:latin typeface="Times New Roman" panose="02020603050405020304" pitchFamily="18" charset="0"/>
                <a:cs typeface="Times New Roman" panose="02020603050405020304" pitchFamily="18" charset="0"/>
              </a:rPr>
              <a:t> Người năng động, sáng tạo:</a:t>
            </a:r>
            <a:r>
              <a:rPr lang="fr-FR" sz="5800">
                <a:latin typeface="Times New Roman" panose="02020603050405020304" pitchFamily="18" charset="0"/>
                <a:cs typeface="Times New Roman" panose="02020603050405020304" pitchFamily="18" charset="0"/>
              </a:rPr>
              <a:t> luôn say mê tìm tòi, phát hiện và linh hoạt xử lý các tình huống trong học tập, lao động, công tác … nhằm đạt kết quả cao.</a:t>
            </a:r>
            <a:endParaRPr lang="en-US" sz="5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100"/>
          </a:p>
          <a:p>
            <a:endParaRPr lang="en-US" sz="5100"/>
          </a:p>
        </p:txBody>
      </p:sp>
    </p:spTree>
    <p:extLst>
      <p:ext uri="{BB962C8B-B14F-4D97-AF65-F5344CB8AC3E}">
        <p14:creationId xmlns:p14="http://schemas.microsoft.com/office/powerpoint/2010/main" val="822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46" name="Picture 30" descr="xmas-santa-cla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47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48" name="WordArt 32"/>
          <p:cNvSpPr>
            <a:spLocks noChangeArrowheads="1" noChangeShapeType="1" noTextEdit="1"/>
          </p:cNvSpPr>
          <p:nvPr/>
        </p:nvSpPr>
        <p:spPr bwMode="auto">
          <a:xfrm>
            <a:off x="1295400" y="2438400"/>
            <a:ext cx="6281738" cy="204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GIỚI THIỆU TẤM GƯƠNG</a:t>
            </a:r>
          </a:p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NĂNG ĐỘNG SÁNG TẠO</a:t>
            </a:r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"/>
            <a:ext cx="38449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535782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err="1"/>
              <a:t>Ông</a:t>
            </a:r>
            <a:r>
              <a:rPr lang="en-US" sz="3600" b="1" dirty="0"/>
              <a:t> </a:t>
            </a:r>
            <a:r>
              <a:rPr lang="en-US" sz="3600" b="1" dirty="0" err="1"/>
              <a:t>Trần</a:t>
            </a:r>
            <a:r>
              <a:rPr lang="en-US" sz="3600" b="1" dirty="0"/>
              <a:t> </a:t>
            </a:r>
            <a:r>
              <a:rPr lang="en-US" sz="3600" b="1" dirty="0" err="1"/>
              <a:t>Thanh</a:t>
            </a:r>
            <a:r>
              <a:rPr lang="en-US" sz="3600" b="1" dirty="0"/>
              <a:t> </a:t>
            </a:r>
            <a:r>
              <a:rPr lang="en-US" sz="3600" b="1" dirty="0" err="1"/>
              <a:t>Liêm</a:t>
            </a:r>
            <a:r>
              <a:rPr lang="en-US" sz="3600" b="1" dirty="0"/>
              <a:t> (</a:t>
            </a:r>
            <a:r>
              <a:rPr lang="en-US" sz="3600" b="1" dirty="0" err="1"/>
              <a:t>Cần</a:t>
            </a:r>
            <a:r>
              <a:rPr lang="en-US" sz="3600" b="1" dirty="0"/>
              <a:t> </a:t>
            </a:r>
            <a:r>
              <a:rPr lang="en-US" sz="3600" b="1" dirty="0" err="1"/>
              <a:t>Thơ</a:t>
            </a:r>
            <a:r>
              <a:rPr lang="en-US" sz="3600" b="1" dirty="0"/>
              <a:t>) </a:t>
            </a:r>
            <a:r>
              <a:rPr lang="en-US" sz="3600" b="1" dirty="0" err="1"/>
              <a:t>với</a:t>
            </a:r>
            <a:r>
              <a:rPr lang="en-US" sz="3600" b="1" dirty="0"/>
              <a:t> </a:t>
            </a:r>
            <a:r>
              <a:rPr lang="en-US" sz="3600" b="1" dirty="0" err="1"/>
              <a:t>những</a:t>
            </a:r>
            <a:endParaRPr lang="en-US" sz="3600" b="1" dirty="0"/>
          </a:p>
          <a:p>
            <a:pPr algn="ctr"/>
            <a:r>
              <a:rPr lang="en-US" sz="3600" b="1" dirty="0"/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trái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dưa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hấu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hình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xe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hơi</a:t>
            </a:r>
            <a:r>
              <a:rPr lang="en-US" sz="3600" b="1" dirty="0">
                <a:solidFill>
                  <a:srgbClr val="0000FF"/>
                </a:solidFill>
              </a:rPr>
              <a:t> Mercedes-Benz</a:t>
            </a:r>
            <a:r>
              <a:rPr lang="en-US" sz="36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0488"/>
            <a:ext cx="7239000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201738" y="5357826"/>
            <a:ext cx="64345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3600" b="1" dirty="0" err="1"/>
              <a:t>Ông</a:t>
            </a:r>
            <a:r>
              <a:rPr lang="en-US" sz="3600" b="1" dirty="0"/>
              <a:t> </a:t>
            </a:r>
            <a:r>
              <a:rPr lang="en-US" sz="3600" b="1" dirty="0" err="1"/>
              <a:t>Võ</a:t>
            </a:r>
            <a:r>
              <a:rPr lang="en-US" sz="3600" b="1" dirty="0"/>
              <a:t> </a:t>
            </a:r>
            <a:r>
              <a:rPr lang="en-US" sz="3600" b="1" dirty="0" err="1"/>
              <a:t>Trung</a:t>
            </a:r>
            <a:r>
              <a:rPr lang="en-US" sz="3600" b="1" dirty="0"/>
              <a:t> </a:t>
            </a:r>
            <a:r>
              <a:rPr lang="en-US" sz="3600" b="1" dirty="0" err="1"/>
              <a:t>Thành</a:t>
            </a:r>
            <a:r>
              <a:rPr lang="en-US" sz="3600" b="1" dirty="0"/>
              <a:t> (</a:t>
            </a:r>
            <a:r>
              <a:rPr lang="en-US" sz="3600" b="1" dirty="0" err="1"/>
              <a:t>Hậu</a:t>
            </a:r>
            <a:r>
              <a:rPr lang="en-US" sz="3600" b="1" dirty="0"/>
              <a:t> </a:t>
            </a:r>
            <a:r>
              <a:rPr lang="en-US" sz="3600" b="1" dirty="0" err="1"/>
              <a:t>Giang</a:t>
            </a:r>
            <a:r>
              <a:rPr lang="en-US" sz="3600" b="1" dirty="0"/>
              <a:t>)</a:t>
            </a:r>
          </a:p>
          <a:p>
            <a:pPr algn="ctr"/>
            <a:r>
              <a:rPr lang="en-US" sz="3600" b="1" dirty="0" err="1"/>
              <a:t>bên</a:t>
            </a:r>
            <a:r>
              <a:rPr lang="en-US" sz="3600" b="1" dirty="0"/>
              <a:t> </a:t>
            </a:r>
            <a:r>
              <a:rPr lang="en-US" sz="3600" b="1" dirty="0" err="1"/>
              <a:t>sản</a:t>
            </a:r>
            <a:r>
              <a:rPr lang="en-US" sz="3600" b="1" dirty="0"/>
              <a:t> </a:t>
            </a:r>
            <a:r>
              <a:rPr lang="en-US" sz="3600" b="1" dirty="0" err="1"/>
              <a:t>phẩm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bưởi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hồ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lô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363"/>
            <a:ext cx="68580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4929198"/>
            <a:ext cx="8991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err="1"/>
              <a:t>Ông</a:t>
            </a:r>
            <a:r>
              <a:rPr lang="en-US" sz="3600" b="1" dirty="0"/>
              <a:t> </a:t>
            </a:r>
            <a:r>
              <a:rPr lang="en-US" sz="3600" b="1" dirty="0" err="1"/>
              <a:t>Lê</a:t>
            </a:r>
            <a:r>
              <a:rPr lang="en-US" sz="3600" b="1" dirty="0"/>
              <a:t> </a:t>
            </a:r>
            <a:r>
              <a:rPr lang="en-US" sz="3600" b="1" dirty="0" err="1"/>
              <a:t>Đức</a:t>
            </a:r>
            <a:r>
              <a:rPr lang="en-US" sz="3600" b="1" dirty="0"/>
              <a:t> </a:t>
            </a:r>
            <a:r>
              <a:rPr lang="en-US" sz="3600" b="1" dirty="0" err="1"/>
              <a:t>Giáp</a:t>
            </a:r>
            <a:r>
              <a:rPr lang="en-US" sz="3600" b="1" dirty="0"/>
              <a:t> (</a:t>
            </a:r>
            <a:r>
              <a:rPr lang="en-US" sz="3600" b="1" dirty="0" err="1"/>
              <a:t>Hà</a:t>
            </a:r>
            <a:r>
              <a:rPr lang="en-US" sz="3600" b="1" dirty="0"/>
              <a:t> </a:t>
            </a:r>
            <a:r>
              <a:rPr lang="en-US" sz="3600" b="1" dirty="0" err="1"/>
              <a:t>Nội</a:t>
            </a:r>
            <a:r>
              <a:rPr lang="en-US" sz="3600" b="1" dirty="0"/>
              <a:t>) </a:t>
            </a:r>
            <a:r>
              <a:rPr lang="en-US" sz="3600" b="1" dirty="0" err="1"/>
              <a:t>chăm</a:t>
            </a:r>
            <a:r>
              <a:rPr lang="en-US" sz="3600" b="1" dirty="0"/>
              <a:t> </a:t>
            </a:r>
            <a:r>
              <a:rPr lang="en-US" sz="3600" b="1" dirty="0" err="1"/>
              <a:t>sóc</a:t>
            </a:r>
            <a:r>
              <a:rPr lang="en-US" sz="3600" b="1" dirty="0"/>
              <a:t> 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</a:rPr>
              <a:t>cây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ngũ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quả</a:t>
            </a:r>
            <a:r>
              <a:rPr lang="en-US" sz="3600" b="1" dirty="0"/>
              <a:t> (</a:t>
            </a:r>
            <a:r>
              <a:rPr lang="en-US" sz="3600" b="1" dirty="0" err="1"/>
              <a:t>Phật</a:t>
            </a:r>
            <a:r>
              <a:rPr lang="en-US" sz="3600" b="1" dirty="0"/>
              <a:t> </a:t>
            </a:r>
            <a:r>
              <a:rPr lang="en-US" sz="3600" b="1" dirty="0" err="1"/>
              <a:t>thủ</a:t>
            </a:r>
            <a:r>
              <a:rPr lang="en-US" sz="3600" b="1" dirty="0"/>
              <a:t>, cam, </a:t>
            </a:r>
            <a:r>
              <a:rPr lang="en-US" sz="3600" b="1" dirty="0" err="1"/>
              <a:t>bưởi</a:t>
            </a:r>
            <a:r>
              <a:rPr lang="en-US" sz="3600" b="1" dirty="0"/>
              <a:t>, </a:t>
            </a:r>
            <a:r>
              <a:rPr lang="en-US" sz="3600" b="1" dirty="0" err="1"/>
              <a:t>quýt</a:t>
            </a:r>
            <a:r>
              <a:rPr lang="en-US" sz="3600" b="1" dirty="0"/>
              <a:t>, </a:t>
            </a:r>
            <a:r>
              <a:rPr lang="en-US" sz="3600" b="1" dirty="0" err="1"/>
              <a:t>quất</a:t>
            </a:r>
            <a:r>
              <a:rPr lang="en-US" sz="3600" b="1" dirty="0"/>
              <a:t>) </a:t>
            </a:r>
          </a:p>
          <a:p>
            <a:pPr algn="ctr"/>
            <a:r>
              <a:rPr lang="en-US" sz="3600" b="1" dirty="0" err="1"/>
              <a:t>chuẩn</a:t>
            </a:r>
            <a:r>
              <a:rPr lang="en-US" sz="3600" b="1" dirty="0"/>
              <a:t> </a:t>
            </a:r>
            <a:r>
              <a:rPr lang="en-US" sz="3600" b="1" dirty="0" err="1"/>
              <a:t>bị</a:t>
            </a:r>
            <a:r>
              <a:rPr lang="en-US" sz="3600" b="1" dirty="0"/>
              <a:t> </a:t>
            </a:r>
            <a:r>
              <a:rPr lang="en-US" sz="3600" b="1" dirty="0" err="1"/>
              <a:t>bán</a:t>
            </a:r>
            <a:r>
              <a:rPr lang="en-US" sz="3600" b="1" dirty="0"/>
              <a:t> </a:t>
            </a:r>
            <a:r>
              <a:rPr lang="en-US" sz="3600" b="1" dirty="0" err="1"/>
              <a:t>tết</a:t>
            </a:r>
            <a:endParaRPr lang="en-US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1853</Words>
  <Application>Microsoft Office PowerPoint</Application>
  <PresentationFormat>On-screen Show (4:3)</PresentationFormat>
  <Paragraphs>209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.VnTime</vt:lpstr>
      <vt:lpstr>Arial</vt:lpstr>
      <vt:lpstr>Calibri</vt:lpstr>
      <vt:lpstr>Times New Roman</vt:lpstr>
      <vt:lpstr>Victorian</vt:lpstr>
      <vt:lpstr>VNI-Times</vt:lpstr>
      <vt:lpstr>Office Theme</vt:lpstr>
      <vt:lpstr>Chủ đề:    “HỌC TẬP, LÀM VIỆC                   SÁNG TẠO, HIỆU QUẢ”</vt:lpstr>
      <vt:lpstr>I. ĐẶT VẤN ĐỀ </vt:lpstr>
      <vt:lpstr>PowerPoint Presentation</vt:lpstr>
      <vt:lpstr>b) Theo em, những việc làm đó đã đem lại thành quả gì cho Ê-đi-xơn và Lê Thái Hoàng?</vt:lpstr>
      <vt:lpstr>II. 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Hành vi nào năng động, sáng tạo? Giải thích? Ví dụ? Hành vi nào không năng động, sáng tạo? Giải thích? Ví dụ? Gọi tên hành vi. </vt:lpstr>
      <vt:lpstr>PowerPoint Presentation</vt:lpstr>
      <vt:lpstr>PowerPoint Presentation</vt:lpstr>
      <vt:lpstr>PowerPoint Presentation</vt:lpstr>
      <vt:lpstr>PowerPoint Presentation</vt:lpstr>
      <vt:lpstr>Học sinh cần làm gì để trở thành người năng động, sáng tạo</vt:lpstr>
      <vt:lpstr>PowerPoint Presentation</vt:lpstr>
      <vt:lpstr>PowerPoint Presentation</vt:lpstr>
      <vt:lpstr>Chủ đề:    “HỌC TẬP, LÀM VIỆC                   SÁNG TẠO, HIỆU QUẢ”</vt:lpstr>
      <vt:lpstr>PowerPoint Presentation</vt:lpstr>
      <vt:lpstr>1. Em hãy kể những việc làm của bác sĩ Lê Thế Trung trong câu chuyện trên?</vt:lpstr>
      <vt:lpstr>2. Việc làm của ông được nhà nước ghi nhận như thế nào? Em học tập được gì ở giáo sư Lê Thế Trung?</vt:lpstr>
      <vt:lpstr>II. NỘI DUNG BÀI HỌC:</vt:lpstr>
      <vt:lpstr>Những biểu hiện làm việc năng suất, chất lượng, hiệu quả:</vt:lpstr>
      <vt:lpstr>Những biểu hiện làm việc không năng suất, chất lượng, hiệu quả:</vt:lpstr>
      <vt:lpstr>    II. NỘI DUNG BÀI HỌC:</vt:lpstr>
      <vt:lpstr>PowerPoint Presentation</vt:lpstr>
      <vt:lpstr>PowerPoint Presentation</vt:lpstr>
      <vt:lpstr>PowerPoint Presentation</vt:lpstr>
      <vt:lpstr>PowerPoint Presentation</vt:lpstr>
      <vt:lpstr>    II. NỘI DUNG BÀI HỌC:</vt:lpstr>
      <vt:lpstr>PowerPoint Presentation</vt:lpstr>
      <vt:lpstr>PowerPoint Presentation</vt:lpstr>
      <vt:lpstr>    II. NỘI DUNG BÀI HỌC:</vt:lpstr>
      <vt:lpstr>III. LUYỆN TẬP:</vt:lpstr>
      <vt:lpstr>PowerPoint Presentation</vt:lpstr>
      <vt:lpstr>Câu 2: Theo em những hành vi nào sau đây thể hiện làm việc có năng suất, chất lượng, hiệu quả? Vì sao?</vt:lpstr>
      <vt:lpstr>PowerPoint Presentation</vt:lpstr>
      <vt:lpstr>PowerPoint Presentation</vt:lpstr>
    </vt:vector>
  </TitlesOfParts>
  <Company>NhuDuc - 0983974627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WindowsXP Professional SP3</dc:creator>
  <cp:lastModifiedBy>Lê  Trọng Tâm</cp:lastModifiedBy>
  <cp:revision>67</cp:revision>
  <dcterms:created xsi:type="dcterms:W3CDTF">2015-10-27T14:29:59Z</dcterms:created>
  <dcterms:modified xsi:type="dcterms:W3CDTF">2021-12-02T13:50:18Z</dcterms:modified>
</cp:coreProperties>
</file>